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4" r:id="rId5"/>
    <p:sldId id="259" r:id="rId6"/>
    <p:sldId id="260" r:id="rId7"/>
    <p:sldId id="287" r:id="rId8"/>
    <p:sldId id="294" r:id="rId9"/>
    <p:sldId id="296" r:id="rId10"/>
    <p:sldId id="295" r:id="rId11"/>
    <p:sldId id="298" r:id="rId12"/>
    <p:sldId id="297" r:id="rId13"/>
    <p:sldId id="299" r:id="rId14"/>
    <p:sldId id="286" r:id="rId15"/>
    <p:sldId id="27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79392" autoAdjust="0"/>
  </p:normalViewPr>
  <p:slideViewPr>
    <p:cSldViewPr snapToGrid="0" snapToObjects="1">
      <p:cViewPr varScale="1">
        <p:scale>
          <a:sx n="57" d="100"/>
          <a:sy n="57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1C08-B709-D545-9E91-2BD51862DA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85E0D-A4EE-F945-BF5E-6EA942EF0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85E0D-A4EE-F945-BF5E-6EA942EF01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6A32-8CEA-6D44-AD7E-0C421C31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C4279-2AE2-5D40-8564-4400D248E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0FF4-6071-464E-8FB2-3E7DB38F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4A29-E24A-2E4C-8D3D-95B76D3E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33E4-3921-7145-AE81-997B3F71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90FF-C63E-6449-9FC6-7EB9B6B5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4E5B-E8FC-D347-A551-64D91B63D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83D82-B28D-E844-8E4D-D974D982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46C8-B3A5-A141-B71F-CA35E610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813F2-2853-CC40-8679-4E9C3287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5FB1F-EC01-F14F-9055-ED0F2D113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1BFD8-1C70-9240-BE9E-064A387DC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C499-3CE3-F040-BE7A-3E7DC5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8EF4-ADED-024D-A9BD-D50C251D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EE15-D4E9-B04D-B9B1-5903728F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EE1B-6BB5-634B-8ABC-AD88C89A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B37C-02EA-4140-9D09-7D7D3FD7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A4BA-A1D7-CF4E-B259-FC0C512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CE47-DA49-1141-9657-19A75C95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FE2B-3DD8-5E4D-B28F-A9DF25D2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1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FF09-CC48-FE44-9AFC-C4F60F82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1659-B1CE-6349-BB96-86A2CC57E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6DEE-4DE7-2E40-BC70-724A1A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8661-4E50-2B48-887F-6DAE1DC2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B235-00CF-4642-B63B-C2DBBD39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0045-B100-624B-8677-95BAD23F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645D-02DB-3343-8376-FE7C1E499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32441-45C9-F340-8844-F34BDA86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B783D-CBED-1D4C-87B8-9D2BD11F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9AE5F-DD73-D247-9E8D-6C49AC76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EA476-89D6-B847-9700-D3434BA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2EC9-5865-F84E-9803-EF4472F5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C448-8320-BA4F-A874-D12FB513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1A209-ED2B-B044-AD30-07CC7EBA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30789-FF65-374C-9663-8939C71B9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9864D-5D54-3141-ACA1-150785BE9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258A6-D68E-7C4A-914B-5BB8B9F3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DCE27-6E21-6A4E-9883-BDB90822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AC4F4-0E37-7F4C-ABD8-9FC0481F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B3F9-7752-2341-9D6E-87B2E12D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EF43D-470B-064C-9A0B-2D6F0A59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D298C-2F15-F048-906B-E2C6D27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76963-7747-9845-8544-E42390C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9B0C3-31D9-084E-B9EE-FEAE7568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2F39-186A-A143-9BD4-8636B43D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9ACD7-797F-3B42-9792-48ED5F95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E4CF-82B8-A546-A09F-FBB2FB92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98EC-4ECE-8E45-922C-240F7C1C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FDD6-08A4-1F4F-902F-FECACB15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B3FA4-E84A-6641-92B2-314FEF77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F7D32-98E4-B24A-BC69-65F7234C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A55AB-5824-C848-93BC-812A0661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1C22-CEB8-B840-868E-8425A5D8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4B8AE-2935-9340-ADF7-81BC20CC0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FF730-FAAF-1A4D-BC29-988F4CC1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F26C4-9850-5349-BF2F-21491B2F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64A0C-D6FB-6648-BC11-EB66938E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B9CDE-4A7D-DE44-A08C-FFBCEBB9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41892-5E43-A04B-B102-8D61DF46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9585-7116-3E44-8AF9-516E0C8E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A70E-F7BE-B84F-A46A-A9929B09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E828-09FC-D243-9C19-05A829E9DD2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BAE1-6F9D-ED4F-814D-7C1765FA4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9230-232E-0E40-978D-071F9520E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3251-4AB8-AD43-AB3F-084E3975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E62B-3866-294C-A62C-A431F8264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3476"/>
            <a:ext cx="12191999" cy="903890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78AE"/>
                </a:solidFill>
                <a:latin typeface="Avenir Medium" panose="02000503020000020003" pitchFamily="2" charset="0"/>
              </a:rPr>
              <a:t>Nemadji</a:t>
            </a:r>
            <a:r>
              <a:rPr lang="en-US" sz="4000" dirty="0">
                <a:solidFill>
                  <a:srgbClr val="0078AE"/>
                </a:solidFill>
                <a:latin typeface="Avenir Medium" panose="02000503020000020003" pitchFamily="2" charset="0"/>
              </a:rPr>
              <a:t> Energy Trail Center:</a:t>
            </a:r>
            <a:br>
              <a:rPr lang="en-US" sz="4000" dirty="0">
                <a:solidFill>
                  <a:srgbClr val="0078AE"/>
                </a:solidFill>
                <a:latin typeface="Avenir Medium" panose="02000503020000020003" pitchFamily="2" charset="0"/>
              </a:rPr>
            </a:br>
            <a:r>
              <a:rPr lang="en-US" sz="3200" dirty="0">
                <a:solidFill>
                  <a:srgbClr val="0078AE"/>
                </a:solidFill>
                <a:latin typeface="Avenir Medium" panose="02000503020000020003" pitchFamily="2" charset="0"/>
              </a:rPr>
              <a:t>A Bad Deal for Superior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E00EA-2151-6F4E-82BB-B6CEDCCC5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24834"/>
            <a:ext cx="12192000" cy="1110803"/>
          </a:xfrm>
        </p:spPr>
        <p:txBody>
          <a:bodyPr/>
          <a:lstStyle/>
          <a:p>
            <a:pPr algn="l"/>
            <a:r>
              <a:rPr lang="en-US" dirty="0"/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16F7C-E919-D5BC-0FA6-2CACA8AF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1"/>
            <a:ext cx="1219200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B9935-79FE-86BE-AB28-446F816B4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14" y="3321541"/>
            <a:ext cx="4568572" cy="1584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566D1-4516-EF65-9977-FB57D96698EB}"/>
              </a:ext>
            </a:extLst>
          </p:cNvPr>
          <p:cNvSpPr txBox="1"/>
          <p:nvPr/>
        </p:nvSpPr>
        <p:spPr>
          <a:xfrm>
            <a:off x="0" y="1663574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8AE"/>
                </a:solidFill>
                <a:latin typeface="Avenir Medium" panose="02000503020000020003"/>
              </a:rPr>
              <a:t>City of Superior Planning Commission  </a:t>
            </a:r>
          </a:p>
          <a:p>
            <a:pPr algn="ctr"/>
            <a:r>
              <a:rPr lang="en-US" dirty="0">
                <a:solidFill>
                  <a:srgbClr val="0078AE"/>
                </a:solidFill>
                <a:latin typeface="Avenir Medium" panose="02000503020000020003"/>
              </a:rPr>
              <a:t>January 17, 2024</a:t>
            </a:r>
          </a:p>
          <a:p>
            <a:pPr algn="ctr"/>
            <a:endParaRPr lang="en-US" dirty="0">
              <a:solidFill>
                <a:srgbClr val="0078AE"/>
              </a:solidFill>
              <a:latin typeface="Avenir Medium" panose="02000503020000020003"/>
            </a:endParaRPr>
          </a:p>
          <a:p>
            <a:pPr algn="ctr"/>
            <a:r>
              <a:rPr lang="en-US" dirty="0">
                <a:solidFill>
                  <a:srgbClr val="0078AE"/>
                </a:solidFill>
                <a:latin typeface="Avenir Medium" panose="02000503020000020003"/>
              </a:rPr>
              <a:t>Brett Korte, Staff Attorney </a:t>
            </a:r>
          </a:p>
          <a:p>
            <a:pPr algn="ctr"/>
            <a:r>
              <a:rPr lang="en-US" dirty="0">
                <a:solidFill>
                  <a:srgbClr val="0078AE"/>
                </a:solidFill>
                <a:latin typeface="Avenir Medium" panose="02000503020000020003"/>
              </a:rPr>
              <a:t>Clean Wisconsin </a:t>
            </a:r>
          </a:p>
        </p:txBody>
      </p:sp>
    </p:spTree>
    <p:extLst>
      <p:ext uri="{BB962C8B-B14F-4D97-AF65-F5344CB8AC3E}">
        <p14:creationId xmlns:p14="http://schemas.microsoft.com/office/powerpoint/2010/main" val="427002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904999"/>
            <a:ext cx="10515600" cy="455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  <a:ea typeface="Calibri" panose="020F0502020204030204" pitchFamily="34" charset="0"/>
              </a:rPr>
              <a:t>Would add over 2.7 million tons of CO</a:t>
            </a:r>
            <a:r>
              <a:rPr lang="en-US" baseline="-25000" dirty="0">
                <a:effectLst/>
                <a:ea typeface="Calibri" panose="020F0502020204030204" pitchFamily="34" charset="0"/>
              </a:rPr>
              <a:t>2e</a:t>
            </a:r>
            <a:r>
              <a:rPr lang="en-US" dirty="0">
                <a:effectLst/>
                <a:ea typeface="Calibri" panose="020F0502020204030204" pitchFamily="34" charset="0"/>
              </a:rPr>
              <a:t> per year</a:t>
            </a:r>
          </a:p>
          <a:p>
            <a:pPr lvl="1"/>
            <a:r>
              <a:rPr lang="en-US" sz="2800" dirty="0">
                <a:effectLst/>
                <a:ea typeface="Calibri" panose="020F0502020204030204" pitchFamily="34" charset="0"/>
              </a:rPr>
              <a:t>4% of Wisconsin’s total GHG emission (2021)</a:t>
            </a:r>
          </a:p>
          <a:p>
            <a:r>
              <a:rPr lang="en-US" dirty="0">
                <a:ea typeface="Calibri" panose="020F0502020204030204" pitchFamily="34" charset="0"/>
              </a:rPr>
              <a:t>Projected lifespan of 40 years</a:t>
            </a:r>
          </a:p>
          <a:p>
            <a:r>
              <a:rPr lang="en-US" dirty="0">
                <a:ea typeface="Calibri" panose="020F0502020204030204" pitchFamily="34" charset="0"/>
              </a:rPr>
              <a:t>109 million tons of CO</a:t>
            </a:r>
            <a:r>
              <a:rPr lang="en-US" baseline="-25000" dirty="0">
                <a:ea typeface="Calibri" panose="020F0502020204030204" pitchFamily="34" charset="0"/>
              </a:rPr>
              <a:t>2e </a:t>
            </a:r>
            <a:r>
              <a:rPr lang="en-US" dirty="0">
                <a:ea typeface="Calibri" panose="020F0502020204030204" pitchFamily="34" charset="0"/>
              </a:rPr>
              <a:t>total</a:t>
            </a:r>
          </a:p>
          <a:p>
            <a:r>
              <a:rPr lang="en-US" dirty="0">
                <a:ea typeface="Calibri" panose="020F0502020204030204" pitchFamily="34" charset="0"/>
              </a:rPr>
              <a:t>Not counting emissions from extracting methane, including leakage</a:t>
            </a:r>
          </a:p>
          <a:p>
            <a:r>
              <a:rPr lang="en-US" dirty="0">
                <a:ea typeface="Calibri" panose="020F0502020204030204" pitchFamily="34" charset="0"/>
              </a:rPr>
              <a:t>Inconsistent with Gov. Evers’ 100% carbon-free electricity standard, national climate commitments, and limiting warming to 1.5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° C by 2050</a:t>
            </a:r>
            <a:r>
              <a:rPr lang="en-US" dirty="0">
                <a:ea typeface="Calibri" panose="020F0502020204030204" pitchFamily="34" charset="0"/>
              </a:rPr>
              <a:t>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1407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Climate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7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586429"/>
            <a:ext cx="10515600" cy="521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venir Book" panose="02000503020000020003" pitchFamily="2" charset="0"/>
              </a:rPr>
              <a:t>Public Service Commission of Wisconsin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Wisconsin Department of Natural Resources</a:t>
            </a:r>
          </a:p>
          <a:p>
            <a:pPr lvl="1"/>
            <a:r>
              <a:rPr lang="en-US" sz="3200" dirty="0">
                <a:latin typeface="Avenir Book" panose="02000503020000020003" pitchFamily="2" charset="0"/>
              </a:rPr>
              <a:t>Wetland/waterway permits</a:t>
            </a:r>
          </a:p>
          <a:p>
            <a:pPr lvl="1"/>
            <a:r>
              <a:rPr lang="en-US" sz="3200" dirty="0">
                <a:latin typeface="Avenir Book" panose="02000503020000020003" pitchFamily="2" charset="0"/>
              </a:rPr>
              <a:t>Air pollution permits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Local permits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Army Corps of Engineers Wetland permit</a:t>
            </a:r>
          </a:p>
          <a:p>
            <a:r>
              <a:rPr lang="en-US" sz="3200" dirty="0">
                <a:latin typeface="Avenir Book" panose="02000503020000020003" pitchFamily="2" charset="0"/>
              </a:rPr>
              <a:t>USDA Rural Utilities Service Loan 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solidFill>
                  <a:srgbClr val="0078AE"/>
                </a:solidFill>
                <a:latin typeface="Avenir Book" panose="02000503020000020003" pitchFamily="2" charset="0"/>
              </a:rPr>
              <a:t>Regulatory Process</a:t>
            </a:r>
            <a:endParaRPr lang="en-US" sz="4000" dirty="0">
              <a:solidFill>
                <a:srgbClr val="0078A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864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442108"/>
            <a:ext cx="10515600" cy="536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Subsidizing gas inconsistent with current state and federal priority of transitioning to renewable energy </a:t>
            </a:r>
          </a:p>
          <a:p>
            <a:r>
              <a:rPr lang="en-US" dirty="0"/>
              <a:t>New opportunities through the federal Inflation Reduction Act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tax credits 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$9.7 billion in funding for rural electric cooperatives to transition to renewable generation</a:t>
            </a:r>
            <a:endParaRPr lang="en-US" dirty="0"/>
          </a:p>
          <a:p>
            <a:r>
              <a:rPr lang="en-US" dirty="0"/>
              <a:t>New proposed EPA regulations that would require NTEC to achieve 30% hydrogen co-firing just 4 years after it begins operation.</a:t>
            </a:r>
          </a:p>
          <a:p>
            <a:r>
              <a:rPr lang="en-US" dirty="0"/>
              <a:t>Costs of renewables continue to drop</a:t>
            </a:r>
          </a:p>
          <a:p>
            <a:r>
              <a:rPr lang="en-US" dirty="0"/>
              <a:t>Availability of battery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A Changing Landscape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165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7815DD6-1444-9B19-AC15-8ECA9C6BD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30D43-DCAA-9D02-65E1-9CEFAA30F2A4}"/>
              </a:ext>
            </a:extLst>
          </p:cNvPr>
          <p:cNvCxnSpPr>
            <a:cxnSpLocks/>
          </p:cNvCxnSpPr>
          <p:nvPr/>
        </p:nvCxnSpPr>
        <p:spPr>
          <a:xfrm>
            <a:off x="0" y="2522984"/>
            <a:ext cx="2240032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3">
            <a:extLst>
              <a:ext uri="{FF2B5EF4-FFF2-40B4-BE49-F238E27FC236}">
                <a16:creationId xmlns:a16="http://schemas.microsoft.com/office/drawing/2014/main" id="{4E0E2CB1-C4D2-5CF6-3E3C-515352DAA64F}"/>
              </a:ext>
            </a:extLst>
          </p:cNvPr>
          <p:cNvSpPr txBox="1">
            <a:spLocks/>
          </p:cNvSpPr>
          <p:nvPr/>
        </p:nvSpPr>
        <p:spPr>
          <a:xfrm>
            <a:off x="2407417" y="2233779"/>
            <a:ext cx="7616024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78AE"/>
                </a:solidFill>
                <a:latin typeface="Avenir Book" panose="02000503020000020003" pitchFamily="2" charset="0"/>
              </a:rPr>
              <a:t>Questions?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07003-878D-C529-5302-9A4C095816AF}"/>
              </a:ext>
            </a:extLst>
          </p:cNvPr>
          <p:cNvSpPr txBox="1"/>
          <p:nvPr/>
        </p:nvSpPr>
        <p:spPr>
          <a:xfrm>
            <a:off x="2405848" y="3248003"/>
            <a:ext cx="9304371" cy="513405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fontAlgn="base"/>
            <a:endParaRPr lang="en-US" sz="1400" b="1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25B403-D497-9DB1-03C4-DBFF1549D6BD}"/>
              </a:ext>
            </a:extLst>
          </p:cNvPr>
          <p:cNvSpPr>
            <a:spLocks noChangeAspect="1"/>
          </p:cNvSpPr>
          <p:nvPr/>
        </p:nvSpPr>
        <p:spPr>
          <a:xfrm>
            <a:off x="2168559" y="2438521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749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0533C3-BA18-AADE-C802-2C79BFDE58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A9AC63-0CAD-F847-2882-2DF91A2FD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6351"/>
            <a:ext cx="12192000" cy="27170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94F2A-64FB-9421-1806-AE4EFA3003BE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13BEDCDD-E63E-745A-D94A-47224C0E67B3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7616024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Avenir Book" panose="02000503020000020003" pitchFamily="2" charset="0"/>
              </a:rPr>
              <a:t>About Clean Wisconsin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8AEC6-ED9F-366F-DCF1-2F0EBD9778F8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DC6D74-3500-B549-74C8-57513E78D754}"/>
              </a:ext>
            </a:extLst>
          </p:cNvPr>
          <p:cNvSpPr/>
          <p:nvPr/>
        </p:nvSpPr>
        <p:spPr>
          <a:xfrm>
            <a:off x="0" y="3873910"/>
            <a:ext cx="12192000" cy="298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8AAD-78F8-B62B-0AF7-E8F1DABE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Founded in 1970</a:t>
            </a:r>
          </a:p>
          <a:p>
            <a:r>
              <a:rPr lang="en-US" dirty="0"/>
              <a:t>Our mission is to combat climate change and pollution in our air, water, and land, and ensure a healthy future for every Wisconsin community.</a:t>
            </a:r>
          </a:p>
          <a:p>
            <a:r>
              <a:rPr lang="en-US" dirty="0"/>
              <a:t>Over 30,000 members and supports across the state</a:t>
            </a:r>
          </a:p>
          <a:p>
            <a:r>
              <a:rPr lang="en-US" dirty="0"/>
              <a:t>Scientific, policy, and legal expertise informs our advocacy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733550"/>
            <a:ext cx="10515600" cy="50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Proposed methane gas power plant </a:t>
            </a:r>
          </a:p>
          <a:p>
            <a:r>
              <a:rPr lang="en-US" dirty="0"/>
              <a:t>Up to 625 megawatts</a:t>
            </a:r>
          </a:p>
          <a:p>
            <a:r>
              <a:rPr lang="en-US" dirty="0"/>
              <a:t>To be built in Superior </a:t>
            </a:r>
          </a:p>
          <a:p>
            <a:pPr lvl="1"/>
            <a:r>
              <a:rPr lang="en-US" dirty="0"/>
              <a:t>Along the </a:t>
            </a:r>
            <a:r>
              <a:rPr lang="en-US" dirty="0" err="1"/>
              <a:t>Nemadji</a:t>
            </a:r>
            <a:r>
              <a:rPr lang="en-US" dirty="0"/>
              <a:t> River</a:t>
            </a:r>
          </a:p>
          <a:p>
            <a:pPr lvl="1"/>
            <a:r>
              <a:rPr lang="en-US" dirty="0"/>
              <a:t>Off 31</a:t>
            </a:r>
            <a:r>
              <a:rPr lang="en-US" baseline="30000" dirty="0"/>
              <a:t>st</a:t>
            </a:r>
            <a:r>
              <a:rPr lang="en-US" dirty="0"/>
              <a:t> Ave. E</a:t>
            </a:r>
          </a:p>
          <a:p>
            <a:pPr lvl="1"/>
            <a:r>
              <a:rPr lang="en-US" dirty="0"/>
              <a:t>Directly adjacent (SW) of the St. Francis Cemetery</a:t>
            </a:r>
          </a:p>
          <a:p>
            <a:r>
              <a:rPr lang="en-US" dirty="0"/>
              <a:t>Proposed by Dairyland, ALLETE, and Basin Electric</a:t>
            </a:r>
          </a:p>
          <a:p>
            <a:r>
              <a:rPr lang="en-US" dirty="0"/>
              <a:t>Anticipated to start operating in 2028  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Overview of the </a:t>
            </a:r>
            <a:r>
              <a:rPr lang="en-US" sz="4000" dirty="0" err="1">
                <a:solidFill>
                  <a:srgbClr val="0078AE"/>
                </a:solidFill>
                <a:latin typeface="Avenir Book" panose="02000503020000020003" pitchFamily="2" charset="0"/>
              </a:rPr>
              <a:t>Nemadji</a:t>
            </a:r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 Trail Energy Center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195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52530"/>
            <a:ext cx="10515600" cy="515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NTEC Proposed Location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E704B-44A6-DC72-0911-5F8D39E7799D}"/>
              </a:ext>
            </a:extLst>
          </p:cNvPr>
          <p:cNvSpPr txBox="1"/>
          <p:nvPr/>
        </p:nvSpPr>
        <p:spPr>
          <a:xfrm>
            <a:off x="629265" y="1762699"/>
            <a:ext cx="4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C6C68-632B-BF13-FDB6-D1CF9D7D2028}"/>
              </a:ext>
            </a:extLst>
          </p:cNvPr>
          <p:cNvSpPr/>
          <p:nvPr/>
        </p:nvSpPr>
        <p:spPr>
          <a:xfrm>
            <a:off x="8813494" y="2137272"/>
            <a:ext cx="1035586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87AE3B13-B66A-0DCB-571D-9C09243E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29" y="1499897"/>
            <a:ext cx="8445345" cy="44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23199"/>
            <a:ext cx="10515600" cy="483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Located on a steep, 46-foot slope leading to the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Nemadji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River</a:t>
            </a:r>
            <a:endParaRPr lang="en-US" sz="2400" dirty="0"/>
          </a:p>
          <a:p>
            <a:r>
              <a:rPr lang="en-US" sz="2400" dirty="0">
                <a:cs typeface="Times New Roman" panose="02020603050405020304" pitchFamily="18" charset="0"/>
              </a:rPr>
              <a:t>Heavy rains and highly erodible slop risk catastrophic failure leading to severe water quality impacts to river</a:t>
            </a:r>
            <a:endParaRPr lang="en-US" sz="2400" dirty="0"/>
          </a:p>
          <a:p>
            <a:r>
              <a:rPr lang="en-US" sz="2400" dirty="0"/>
              <a:t>Requires a large sheet pile retaining wall across 80% of the site, requiring 26,000 cubic yards of soil to be excavated for installation of, and another 80,000 cubic yards of backfill</a:t>
            </a:r>
          </a:p>
          <a:p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Area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prone to large, intense rainfalls—expected to continue in the future under current climate predictions. 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tormwater pond at the top of the slope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Local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610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23199"/>
            <a:ext cx="10515600" cy="483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Neighbors exposed to safety hazards associated with truck traffic and construction, dust, and noise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of 31st Avenue E. as the access haul road, with an increase of 200-260 vehicles per day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construction, increased air emissions, fog/ice/condensation, visual impacts, employee traffic, lights, possible stormwater changes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increased safety hazard in a neighborhood that already suffered a major industrial accident at the Husky refinery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Local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015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23199"/>
            <a:ext cx="10515600" cy="483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 least 4.36 acres of permanent wetland fill and 14.8 acres of temporary impact on the staging area that may last up to 3.5 years</a:t>
            </a:r>
          </a:p>
          <a:p>
            <a:r>
              <a:rPr lang="en-US" sz="2400" dirty="0"/>
              <a:t>Incorrect characterization of the wetlands leading to undervaluing the ecosystem services provided and the amount of mitigation required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Wetland impacts likely to reduce water retention ability </a:t>
            </a:r>
            <a:endParaRPr lang="en-US" sz="2400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the wetlands contain diverse native plants, and likely large numbers of rare plants species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Water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613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23199"/>
            <a:ext cx="10515600" cy="483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7341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Air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pic>
        <p:nvPicPr>
          <p:cNvPr id="3" name="Picture 2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1E9AD4CC-3762-191F-2C76-EA4926BFD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2" y="1560265"/>
            <a:ext cx="11185292" cy="4164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733D81-3C3F-AB04-6429-79379B49A1BE}"/>
              </a:ext>
            </a:extLst>
          </p:cNvPr>
          <p:cNvSpPr/>
          <p:nvPr/>
        </p:nvSpPr>
        <p:spPr>
          <a:xfrm>
            <a:off x="314632" y="1560266"/>
            <a:ext cx="1076018" cy="4971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8BFBE-CEEA-21E6-D839-13917AC32BCC}"/>
              </a:ext>
            </a:extLst>
          </p:cNvPr>
          <p:cNvSpPr txBox="1">
            <a:spLocks/>
          </p:cNvSpPr>
          <p:nvPr/>
        </p:nvSpPr>
        <p:spPr>
          <a:xfrm>
            <a:off x="838200" y="1623199"/>
            <a:ext cx="10515600" cy="483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DNR found the total impact from NTEC plus background pollution would cause air pollution concentrations equaling: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97.4 % of the ambient air standard for NOx (Nitrogen Oxides)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80.9% of the ambient standard for PM2.5 (particulate matter)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Ozone cause headaches, coughing, dry throat, shortness of breath, a heavy feeling in chest, and fluid in the lungs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Chronic exposure can cause asthma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PM exposure can have cardiovascular effects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ardiac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arrhythmias and heart attacks) and respiratory effects (asthma and bronchitis)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Risk compounds for at-risk individuals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9159-CABA-9E8F-5E10-3B40D3A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1407"/>
            <a:ext cx="12192000" cy="8406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049B-3555-75C4-3C33-CA54EA237D5B}"/>
              </a:ext>
            </a:extLst>
          </p:cNvPr>
          <p:cNvCxnSpPr>
            <a:cxnSpLocks/>
          </p:cNvCxnSpPr>
          <p:nvPr/>
        </p:nvCxnSpPr>
        <p:spPr>
          <a:xfrm>
            <a:off x="0" y="1076973"/>
            <a:ext cx="629265" cy="0"/>
          </a:xfrm>
          <a:prstGeom prst="line">
            <a:avLst/>
          </a:prstGeom>
          <a:ln w="25400">
            <a:solidFill>
              <a:srgbClr val="0078A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9800469C-3B78-3469-3961-2F54AD7BEE99}"/>
              </a:ext>
            </a:extLst>
          </p:cNvPr>
          <p:cNvSpPr txBox="1">
            <a:spLocks/>
          </p:cNvSpPr>
          <p:nvPr/>
        </p:nvSpPr>
        <p:spPr>
          <a:xfrm>
            <a:off x="817026" y="856593"/>
            <a:ext cx="10084890" cy="585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8AE"/>
                </a:solidFill>
                <a:latin typeface="Avenir Book" panose="02000503020000020003" pitchFamily="2" charset="0"/>
              </a:rPr>
              <a:t>Environmental Impacts: Air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4FBEB4-C42E-6238-117B-B5DE4277859E}"/>
              </a:ext>
            </a:extLst>
          </p:cNvPr>
          <p:cNvSpPr>
            <a:spLocks noChangeAspect="1"/>
          </p:cNvSpPr>
          <p:nvPr/>
        </p:nvSpPr>
        <p:spPr>
          <a:xfrm>
            <a:off x="539265" y="992510"/>
            <a:ext cx="180000" cy="180000"/>
          </a:xfrm>
          <a:prstGeom prst="ellipse">
            <a:avLst/>
          </a:prstGeom>
          <a:solidFill>
            <a:srgbClr val="0078AE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6903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an-WI-Public-Health-Clean-Wisconsin-Lecture-Temp[68]  -  Read-Only" id="{0A9FC83B-5598-8F4B-9E45-4F3F46B47554}" vid="{62DA569D-9B92-CA43-9671-9CA432FDE3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A3D6C7A03F2419D03F0C33430BBE4" ma:contentTypeVersion="17" ma:contentTypeDescription="Create a new document." ma:contentTypeScope="" ma:versionID="10c4e8f368a3a177ed052a4ed886ff22">
  <xsd:schema xmlns:xsd="http://www.w3.org/2001/XMLSchema" xmlns:xs="http://www.w3.org/2001/XMLSchema" xmlns:p="http://schemas.microsoft.com/office/2006/metadata/properties" xmlns:ns2="01e10fbb-3af3-430a-9398-0db918b70b47" xmlns:ns3="c45b58eb-8277-40b3-84a1-bce8f270b93c" targetNamespace="http://schemas.microsoft.com/office/2006/metadata/properties" ma:root="true" ma:fieldsID="6178d5692fd23440fe708502d82affb0" ns2:_="" ns3:_="">
    <xsd:import namespace="01e10fbb-3af3-430a-9398-0db918b70b47"/>
    <xsd:import namespace="c45b58eb-8277-40b3-84a1-bce8f270b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0fbb-3af3-430a-9398-0db918b70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e2b151-a5ba-4a46-8cb5-56094e57e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4" nillable="true" ma:displayName="Status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b58eb-8277-40b3-84a1-bce8f270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916758-07c9-4167-b0c8-0e492eb8e6e9}" ma:internalName="TaxCatchAll" ma:showField="CatchAllData" ma:web="c45b58eb-8277-40b3-84a1-bce8f270b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5b58eb-8277-40b3-84a1-bce8f270b93c" xsi:nil="true"/>
    <lcf76f155ced4ddcb4097134ff3c332f xmlns="01e10fbb-3af3-430a-9398-0db918b70b47">
      <Terms xmlns="http://schemas.microsoft.com/office/infopath/2007/PartnerControls"/>
    </lcf76f155ced4ddcb4097134ff3c332f>
    <Status xmlns="01e10fbb-3af3-430a-9398-0db918b70b47" xsi:nil="true"/>
  </documentManagement>
</p:properties>
</file>

<file path=customXml/itemProps1.xml><?xml version="1.0" encoding="utf-8"?>
<ds:datastoreItem xmlns:ds="http://schemas.openxmlformats.org/officeDocument/2006/customXml" ds:itemID="{F6790EEA-1493-4750-8B4A-1C80181AE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10fbb-3af3-430a-9398-0db918b70b47"/>
    <ds:schemaRef ds:uri="c45b58eb-8277-40b3-84a1-bce8f270b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9CF99B-7C0C-4449-A76B-EF6E2A161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2DCD9-2C20-42AB-AE41-580C4CD4F916}">
  <ds:schemaRefs>
    <ds:schemaRef ds:uri="http://schemas.microsoft.com/office/2006/metadata/properties"/>
    <ds:schemaRef ds:uri="http://schemas.microsoft.com/office/infopath/2007/PartnerControls"/>
    <ds:schemaRef ds:uri="c45b58eb-8277-40b3-84a1-bce8f270b93c"/>
    <ds:schemaRef ds:uri="01e10fbb-3af3-430a-9398-0db918b70b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Clean-WI-PowerPoint template (1)</Template>
  <TotalTime>1778</TotalTime>
  <Words>683</Words>
  <Application>Microsoft Office PowerPoint</Application>
  <PresentationFormat>Widescreen</PresentationFormat>
  <Paragraphs>86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Book</vt:lpstr>
      <vt:lpstr>Avenir Medium</vt:lpstr>
      <vt:lpstr>Calibri</vt:lpstr>
      <vt:lpstr>Calibri Light</vt:lpstr>
      <vt:lpstr>Times New Roman</vt:lpstr>
      <vt:lpstr>Office Theme</vt:lpstr>
      <vt:lpstr>Nemadji Energy Trail Center: A Bad Deal for Superior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Service Commission of Wisconsin 101</dc:title>
  <dc:creator>Brett Korte</dc:creator>
  <cp:lastModifiedBy>Brett Korte</cp:lastModifiedBy>
  <cp:revision>11</cp:revision>
  <dcterms:created xsi:type="dcterms:W3CDTF">2023-07-20T18:43:32Z</dcterms:created>
  <dcterms:modified xsi:type="dcterms:W3CDTF">2024-01-19T22:26:27Z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0x010100E9CA3D6C7A03F2419D03F0C33430BBE4</vt:lpwstr>
  </property>
</Properties>
</file>